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73" r:id="rId4"/>
    <p:sldId id="276" r:id="rId5"/>
    <p:sldId id="267" r:id="rId6"/>
    <p:sldId id="270" r:id="rId7"/>
    <p:sldId id="271" r:id="rId8"/>
    <p:sldId id="274" r:id="rId9"/>
    <p:sldId id="275" r:id="rId10"/>
    <p:sldId id="277" r:id="rId11"/>
    <p:sldId id="280" r:id="rId12"/>
    <p:sldId id="278" r:id="rId13"/>
    <p:sldId id="279" r:id="rId14"/>
    <p:sldId id="265" r:id="rId15"/>
    <p:sldId id="268" r:id="rId16"/>
    <p:sldId id="272" r:id="rId17"/>
    <p:sldId id="263" r:id="rId18"/>
    <p:sldId id="264" r:id="rId19"/>
    <p:sldId id="262" r:id="rId20"/>
    <p:sldId id="26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8FB5-9402-425E-8065-BFFAC834E1A2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DC32-AF5C-430E-AB03-5A189E2DD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9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8FB5-9402-425E-8065-BFFAC834E1A2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DC32-AF5C-430E-AB03-5A189E2DD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26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8FB5-9402-425E-8065-BFFAC834E1A2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DC32-AF5C-430E-AB03-5A189E2DD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838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8FB5-9402-425E-8065-BFFAC834E1A2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DC32-AF5C-430E-AB03-5A189E2DD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2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8FB5-9402-425E-8065-BFFAC834E1A2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DC32-AF5C-430E-AB03-5A189E2DD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52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8FB5-9402-425E-8065-BFFAC834E1A2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DC32-AF5C-430E-AB03-5A189E2DD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681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8FB5-9402-425E-8065-BFFAC834E1A2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DC32-AF5C-430E-AB03-5A189E2DD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006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8FB5-9402-425E-8065-BFFAC834E1A2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DC32-AF5C-430E-AB03-5A189E2DD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21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8FB5-9402-425E-8065-BFFAC834E1A2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DC32-AF5C-430E-AB03-5A189E2DD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97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8FB5-9402-425E-8065-BFFAC834E1A2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DC32-AF5C-430E-AB03-5A189E2DD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49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8FB5-9402-425E-8065-BFFAC834E1A2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DC32-AF5C-430E-AB03-5A189E2DD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12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38FB5-9402-425E-8065-BFFAC834E1A2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8DC32-AF5C-430E-AB03-5A189E2DD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8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Political Science </a:t>
            </a:r>
            <a:br>
              <a:rPr lang="en-GB" dirty="0" smtClean="0"/>
            </a:br>
            <a:r>
              <a:rPr lang="en-GB" dirty="0" smtClean="0"/>
              <a:t>Introductory </a:t>
            </a:r>
            <a:r>
              <a:rPr lang="en-GB" dirty="0"/>
              <a:t>C</a:t>
            </a:r>
            <a:r>
              <a:rPr lang="en-GB" dirty="0" smtClean="0"/>
              <a:t>ourse</a:t>
            </a:r>
            <a:br>
              <a:rPr lang="en-GB" dirty="0" smtClean="0"/>
            </a:br>
            <a:r>
              <a:rPr lang="en-GB" b="1" cap="all" dirty="0" smtClean="0">
                <a:latin typeface="Arial Rounded MT Bold" panose="020F0704030504030204" pitchFamily="34" charset="0"/>
              </a:rPr>
              <a:t>foreign policy </a:t>
            </a:r>
            <a:endParaRPr lang="en-US" b="1" cap="all" dirty="0">
              <a:latin typeface="Arial Rounded MT Bold" panose="020F07040305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GB" dirty="0" smtClean="0"/>
              <a:t>Be Marem Buzurtanova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259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/>
              <a:t>Diplomacy</a:t>
            </a:r>
            <a:r>
              <a:rPr lang="en-GB" dirty="0" smtClean="0"/>
              <a:t> (Greek “</a:t>
            </a:r>
            <a:r>
              <a:rPr lang="en-US" dirty="0" err="1" smtClean="0"/>
              <a:t>díplōma</a:t>
            </a:r>
            <a:r>
              <a:rPr lang="en-US" dirty="0" smtClean="0"/>
              <a:t>”, which in Ancient Greece was called double tablets issued to the envoys as credentials and documents confirming their authority.</a:t>
            </a:r>
            <a:endParaRPr lang="en-GB" dirty="0"/>
          </a:p>
          <a:p>
            <a:pPr marL="0" indent="0">
              <a:buNone/>
            </a:pPr>
            <a:r>
              <a:rPr lang="en-US" dirty="0" smtClean="0"/>
              <a:t>First used independently in the 16th century in England. </a:t>
            </a:r>
          </a:p>
          <a:p>
            <a:pPr marL="0" indent="0">
              <a:buNone/>
            </a:pPr>
            <a:r>
              <a:rPr lang="en-US" dirty="0" smtClean="0"/>
              <a:t>The Gottfried Leibniz’ “Codex Juris </a:t>
            </a:r>
            <a:r>
              <a:rPr lang="en-US" dirty="0" err="1" smtClean="0"/>
              <a:t>Gentium</a:t>
            </a:r>
            <a:r>
              <a:rPr lang="en-US" dirty="0" smtClean="0"/>
              <a:t> </a:t>
            </a:r>
            <a:r>
              <a:rPr lang="en-US" dirty="0" err="1" smtClean="0"/>
              <a:t>Diplomaticus</a:t>
            </a:r>
            <a:r>
              <a:rPr lang="en-US" dirty="0" smtClean="0"/>
              <a:t>” published in 1693.</a:t>
            </a:r>
            <a:endParaRPr lang="en-GB" dirty="0"/>
          </a:p>
          <a:p>
            <a:pPr marL="0" indent="0">
              <a:buNone/>
            </a:pPr>
            <a:r>
              <a:rPr lang="en-US" dirty="0" smtClean="0"/>
              <a:t>The French diplomat François </a:t>
            </a:r>
            <a:r>
              <a:rPr lang="en-US" dirty="0" err="1" smtClean="0"/>
              <a:t>Callier’s</a:t>
            </a:r>
            <a:r>
              <a:rPr lang="en-US" dirty="0" smtClean="0"/>
              <a:t> “published in 1716.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307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cap="all" dirty="0" smtClean="0"/>
              <a:t>Types of Diplomacy :</a:t>
            </a:r>
          </a:p>
          <a:p>
            <a:pPr marL="0" indent="0">
              <a:buNone/>
            </a:pPr>
            <a:r>
              <a:rPr lang="en-US" b="1" dirty="0" smtClean="0"/>
              <a:t>Appeasement involves various concessions on minor and non-fundamental issues to the opposite side (</a:t>
            </a:r>
            <a:r>
              <a:rPr lang="en-US" dirty="0" smtClean="0"/>
              <a:t>England and France on the eve of World War II</a:t>
            </a:r>
            <a:r>
              <a:rPr lang="en-US" b="1" dirty="0" smtClean="0"/>
              <a:t>).</a:t>
            </a:r>
          </a:p>
          <a:p>
            <a:pPr marL="0" indent="0">
              <a:buNone/>
            </a:pPr>
            <a:r>
              <a:rPr lang="en-US" b="1" dirty="0" smtClean="0"/>
              <a:t>Gunboat diplomacy is aimed at demonstration of strength to achieve their foreign policy goals (</a:t>
            </a:r>
            <a:r>
              <a:rPr lang="en-US" dirty="0" smtClean="0"/>
              <a:t>the United States in the China Sea</a:t>
            </a:r>
            <a:r>
              <a:rPr lang="en-US" b="1" dirty="0" smtClean="0"/>
              <a:t>).</a:t>
            </a:r>
          </a:p>
          <a:p>
            <a:pPr marL="0" indent="0">
              <a:buNone/>
            </a:pPr>
            <a:r>
              <a:rPr lang="en-US" b="1" dirty="0" smtClean="0"/>
              <a:t>Shuttle diplomacy or Mediation is a means of peaceful settlement of disputes between states through a series of negotiations with the participation of a third state (mediator) (</a:t>
            </a:r>
            <a:r>
              <a:rPr lang="en-US" dirty="0" smtClean="0"/>
              <a:t>Henry Kissinger – between Israel and the Arab states</a:t>
            </a:r>
            <a:r>
              <a:rPr lang="en-US" b="1" dirty="0" smtClean="0"/>
              <a:t>).</a:t>
            </a:r>
          </a:p>
          <a:p>
            <a:pPr marL="0" indent="0">
              <a:buNone/>
            </a:pPr>
            <a:r>
              <a:rPr lang="en-US" b="1" dirty="0" smtClean="0"/>
              <a:t>Civil diplomacy conducted by various types, educational, cultural, sports institutions and non-governmental entities, even individuals.</a:t>
            </a:r>
          </a:p>
          <a:p>
            <a:pPr marL="0" indent="0">
              <a:buNone/>
            </a:pPr>
            <a:r>
              <a:rPr lang="en-US" b="1" dirty="0" smtClean="0"/>
              <a:t>Public diplomacy is aimed at achieving the goals of the foreign policy by establishing long-term relations, studying public opinion, informing foreign audiences.</a:t>
            </a:r>
          </a:p>
          <a:p>
            <a:pPr marL="0" indent="0">
              <a:buNone/>
            </a:pPr>
            <a:r>
              <a:rPr lang="en-US" b="1" dirty="0" smtClean="0"/>
              <a:t>People's diplomacy is a historically continuous process of communication, mutual knowledge of peoples, their mutual influence and enrichment of cultures.</a:t>
            </a:r>
          </a:p>
          <a:p>
            <a:pPr marL="0" indent="0">
              <a:buNone/>
            </a:pPr>
            <a:r>
              <a:rPr lang="en-US" b="1" dirty="0" smtClean="0"/>
              <a:t>Economic or trade diplomacy.</a:t>
            </a:r>
          </a:p>
        </p:txBody>
      </p:sp>
    </p:spTree>
    <p:extLst>
      <p:ext uri="{BB962C8B-B14F-4D97-AF65-F5344CB8AC3E}">
        <p14:creationId xmlns:p14="http://schemas.microsoft.com/office/powerpoint/2010/main" val="851481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/>
          <a:lstStyle/>
          <a:p>
            <a:pPr marL="0" indent="0">
              <a:buNone/>
            </a:pPr>
            <a:r>
              <a:rPr lang="en-US" b="1" cap="all" dirty="0" smtClean="0"/>
              <a:t>Functions of diplomacy:</a:t>
            </a:r>
          </a:p>
          <a:p>
            <a:pPr marL="0" indent="0">
              <a:buNone/>
            </a:pPr>
            <a:r>
              <a:rPr lang="en-US" b="1" dirty="0" smtClean="0"/>
              <a:t>representative;</a:t>
            </a:r>
          </a:p>
          <a:p>
            <a:pPr marL="0" indent="0">
              <a:buNone/>
            </a:pPr>
            <a:r>
              <a:rPr lang="en-US" b="1" dirty="0" smtClean="0"/>
              <a:t>communication and correspondence;</a:t>
            </a:r>
          </a:p>
          <a:p>
            <a:pPr marL="0" indent="0">
              <a:buNone/>
            </a:pPr>
            <a:r>
              <a:rPr lang="en-US" b="1" dirty="0" smtClean="0"/>
              <a:t>Negotiations;</a:t>
            </a:r>
          </a:p>
          <a:p>
            <a:pPr marL="0" indent="0">
              <a:buNone/>
            </a:pPr>
            <a:r>
              <a:rPr lang="en-US" b="1" dirty="0" smtClean="0"/>
              <a:t>Influencing the host country figures to create favorable attitudes;</a:t>
            </a:r>
          </a:p>
          <a:p>
            <a:pPr marL="0" indent="0">
              <a:buNone/>
            </a:pPr>
            <a:r>
              <a:rPr lang="en-US" b="1" dirty="0" smtClean="0"/>
              <a:t>information gathering or diplomatic intelligence;</a:t>
            </a:r>
          </a:p>
          <a:p>
            <a:pPr marL="0" indent="0">
              <a:buNone/>
            </a:pPr>
            <a:r>
              <a:rPr lang="en-US" b="1" dirty="0" smtClean="0"/>
              <a:t>protecting the interests of citizens of the sending country in the host country.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2752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 </a:t>
            </a:r>
            <a:r>
              <a:rPr lang="en-US" b="1" cap="all" dirty="0" smtClean="0"/>
              <a:t>means of diplomacy:</a:t>
            </a:r>
          </a:p>
          <a:p>
            <a:r>
              <a:rPr lang="en-US" b="1" dirty="0" smtClean="0"/>
              <a:t>diplomatic relations;</a:t>
            </a:r>
          </a:p>
          <a:p>
            <a:r>
              <a:rPr lang="en-US" b="1" dirty="0" smtClean="0"/>
              <a:t>visits and negotiations;</a:t>
            </a:r>
          </a:p>
          <a:p>
            <a:r>
              <a:rPr lang="en-US" b="1" dirty="0" smtClean="0"/>
              <a:t>diplomatic congresses, conferences;</a:t>
            </a:r>
          </a:p>
          <a:p>
            <a:r>
              <a:rPr lang="en-US" b="1" dirty="0" smtClean="0"/>
              <a:t>bilateral and multilateral international treaties;</a:t>
            </a:r>
          </a:p>
          <a:p>
            <a:r>
              <a:rPr lang="en-US" b="1" dirty="0" smtClean="0"/>
              <a:t>participation in international organizations and their bodies;</a:t>
            </a:r>
          </a:p>
          <a:p>
            <a:r>
              <a:rPr lang="en-US" b="1" dirty="0" smtClean="0"/>
              <a:t>representation of the state abroad by its embassies and missions;</a:t>
            </a:r>
          </a:p>
          <a:p>
            <a:r>
              <a:rPr lang="en-US" b="1" dirty="0" smtClean="0"/>
              <a:t>diplomatic correspondence;</a:t>
            </a:r>
          </a:p>
          <a:p>
            <a:r>
              <a:rPr lang="en-US" b="1" dirty="0" smtClean="0"/>
              <a:t>publication of diplomatic documents;</a:t>
            </a:r>
          </a:p>
          <a:p>
            <a:r>
              <a:rPr lang="en-US" b="1" dirty="0" smtClean="0"/>
              <a:t>media coverage;</a:t>
            </a:r>
          </a:p>
          <a:p>
            <a:r>
              <a:rPr lang="en-US" b="1" dirty="0" smtClean="0"/>
              <a:t>transmission of diplomatic notes.</a:t>
            </a:r>
          </a:p>
        </p:txBody>
      </p:sp>
    </p:spTree>
    <p:extLst>
      <p:ext uri="{BB962C8B-B14F-4D97-AF65-F5344CB8AC3E}">
        <p14:creationId xmlns:p14="http://schemas.microsoft.com/office/powerpoint/2010/main" val="3934641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9313"/>
          </a:xfrm>
        </p:spPr>
        <p:txBody>
          <a:bodyPr>
            <a:normAutofit fontScale="90000"/>
          </a:bodyPr>
          <a:lstStyle/>
          <a:p>
            <a:pPr algn="r"/>
            <a:r>
              <a:rPr lang="en-GB" sz="2800" b="1" u="sng" dirty="0" smtClean="0"/>
              <a:t>Lecture 14</a:t>
            </a:r>
            <a:br>
              <a:rPr lang="en-GB" sz="2800" b="1" u="sng" dirty="0" smtClean="0"/>
            </a:br>
            <a:r>
              <a:rPr lang="en-GB" sz="2800" b="1" u="sng" dirty="0" smtClean="0"/>
              <a:t>Political Science, Introductory Course: </a:t>
            </a:r>
            <a:r>
              <a:rPr lang="en-GB" sz="2800" b="1" u="sng" cap="all" dirty="0" smtClean="0">
                <a:latin typeface="Arial Rounded MT Bold" panose="020F0704030504030204" pitchFamily="34" charset="0"/>
              </a:rPr>
              <a:t>foreign policy 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0213"/>
            <a:ext cx="10515600" cy="447675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5400" b="1" cap="all" dirty="0" smtClean="0"/>
              <a:t>Representative of the state</a:t>
            </a:r>
          </a:p>
          <a:p>
            <a:pPr>
              <a:buFontTx/>
              <a:buChar char="-"/>
            </a:pPr>
            <a:r>
              <a:rPr lang="en-GB" sz="3600" dirty="0" smtClean="0"/>
              <a:t>The head of the state (President, Prime Minister, other);</a:t>
            </a:r>
          </a:p>
          <a:p>
            <a:pPr>
              <a:buFontTx/>
              <a:buChar char="-"/>
            </a:pPr>
            <a:r>
              <a:rPr lang="en-GB" sz="3600" dirty="0" smtClean="0"/>
              <a:t>The head of the executive body responsible for implementation of the foreign policy (Foreign Minister, Minister for Foreign Affairs, Foreign Secretary. State Secretary, other);</a:t>
            </a:r>
          </a:p>
          <a:p>
            <a:pPr>
              <a:buFontTx/>
              <a:buChar char="-"/>
            </a:pPr>
            <a:r>
              <a:rPr lang="en-GB" sz="3600" dirty="0" smtClean="0"/>
              <a:t>The head of the diplomatic mission (Ambassador Extraordinary and Plenipotentiary).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35863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9313"/>
          </a:xfrm>
        </p:spPr>
        <p:txBody>
          <a:bodyPr>
            <a:normAutofit fontScale="90000"/>
          </a:bodyPr>
          <a:lstStyle/>
          <a:p>
            <a:pPr algn="r"/>
            <a:r>
              <a:rPr lang="en-GB" sz="2800" b="1" u="sng" dirty="0" smtClean="0"/>
              <a:t>Lecture 14</a:t>
            </a:r>
            <a:br>
              <a:rPr lang="en-GB" sz="2800" b="1" u="sng" dirty="0" smtClean="0"/>
            </a:br>
            <a:r>
              <a:rPr lang="en-GB" sz="2800" b="1" u="sng" dirty="0" smtClean="0"/>
              <a:t>Political Science, Introductory Course: </a:t>
            </a:r>
            <a:r>
              <a:rPr lang="en-GB" sz="2800" b="1" u="sng" cap="all" dirty="0" smtClean="0">
                <a:latin typeface="Arial Rounded MT Bold" panose="020F0704030504030204" pitchFamily="34" charset="0"/>
              </a:rPr>
              <a:t>foreign policy 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0213"/>
            <a:ext cx="10515600" cy="4476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b="1" dirty="0" smtClean="0"/>
              <a:t>International Relations</a:t>
            </a:r>
          </a:p>
          <a:p>
            <a:pPr marL="0" indent="0">
              <a:buNone/>
            </a:pPr>
            <a:endParaRPr lang="en-GB" sz="3200" b="1" dirty="0" smtClean="0"/>
          </a:p>
          <a:p>
            <a:pPr marL="0" indent="0">
              <a:buNone/>
            </a:pPr>
            <a:r>
              <a:rPr lang="en-GB" sz="3200" b="1" dirty="0" smtClean="0"/>
              <a:t>IR (practice) – the relations between among sovereign nations (states) regulated by international law;</a:t>
            </a:r>
          </a:p>
          <a:p>
            <a:pPr marL="0" indent="0">
              <a:buNone/>
            </a:pPr>
            <a:r>
              <a:rPr lang="en-GB" sz="3200" b="1" dirty="0" smtClean="0"/>
              <a:t>International Law (practice) – a) customary international law, b) treaty law;</a:t>
            </a:r>
          </a:p>
          <a:p>
            <a:pPr marL="0" indent="0">
              <a:buNone/>
            </a:pPr>
            <a:r>
              <a:rPr lang="en-GB" sz="3200" b="1" dirty="0" smtClean="0"/>
              <a:t>IR (study) – the study of the nature, mechanisms, tools, actors, history of international relations.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474730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pPr algn="r"/>
            <a:r>
              <a:rPr lang="en-GB" sz="1600" b="1" dirty="0" smtClean="0"/>
              <a:t>an </a:t>
            </a:r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375" y="1005914"/>
            <a:ext cx="10515600" cy="5162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cap="all" dirty="0" smtClean="0"/>
              <a:t>International relations </a:t>
            </a:r>
            <a:r>
              <a:rPr lang="en-US" dirty="0" smtClean="0"/>
              <a:t>are all social relations conducted by international subjects (actors) beyond national jurisdiction.</a:t>
            </a:r>
          </a:p>
          <a:p>
            <a:pPr marL="0" indent="0">
              <a:buNone/>
            </a:pPr>
            <a:r>
              <a:rPr lang="en-US" dirty="0" smtClean="0"/>
              <a:t>- political and legal: legal, diplomatic, organizational, </a:t>
            </a:r>
            <a:r>
              <a:rPr lang="en-US" dirty="0" err="1" smtClean="0"/>
              <a:t>etc</a:t>
            </a:r>
            <a:r>
              <a:rPr lang="en-US" dirty="0" smtClean="0"/>
              <a:t> .;</a:t>
            </a:r>
          </a:p>
          <a:p>
            <a:pPr marL="0" indent="0">
              <a:buNone/>
            </a:pPr>
            <a:r>
              <a:rPr lang="en-US" dirty="0" smtClean="0"/>
              <a:t>- economic: financial, trade, cooperative, </a:t>
            </a:r>
            <a:r>
              <a:rPr lang="en-US" dirty="0" err="1" smtClean="0"/>
              <a:t>etc</a:t>
            </a:r>
            <a:r>
              <a:rPr lang="en-US" dirty="0" smtClean="0"/>
              <a:t> .;</a:t>
            </a:r>
          </a:p>
          <a:p>
            <a:pPr marL="0" indent="0">
              <a:buNone/>
            </a:pPr>
            <a:r>
              <a:rPr lang="en-US" dirty="0" smtClean="0"/>
              <a:t>- ideological: agreements, declarations, sabotage, psychological warfare, </a:t>
            </a:r>
            <a:r>
              <a:rPr lang="en-US" dirty="0" err="1" smtClean="0"/>
              <a:t>etc</a:t>
            </a:r>
            <a:r>
              <a:rPr lang="en-US" dirty="0" smtClean="0"/>
              <a:t> .;</a:t>
            </a:r>
          </a:p>
          <a:p>
            <a:pPr marL="0" indent="0">
              <a:buNone/>
            </a:pPr>
            <a:r>
              <a:rPr lang="en-US" dirty="0" smtClean="0"/>
              <a:t>- military-strategic: blocs, alliances, </a:t>
            </a:r>
            <a:r>
              <a:rPr lang="en-US" dirty="0" err="1" smtClean="0"/>
              <a:t>etc</a:t>
            </a:r>
            <a:r>
              <a:rPr lang="en-US" dirty="0" smtClean="0"/>
              <a:t> .;</a:t>
            </a:r>
          </a:p>
          <a:p>
            <a:pPr>
              <a:buFontTx/>
              <a:buChar char="-"/>
            </a:pPr>
            <a:r>
              <a:rPr lang="en-US" dirty="0" smtClean="0"/>
              <a:t>cultural: artist tours, information exchange, exhibitions, etc.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>
                <a:latin typeface="Comic Sans MS" panose="030F0702030302020204" pitchFamily="66" charset="0"/>
              </a:rPr>
              <a:t>Bilateral 		Multilateral</a:t>
            </a:r>
            <a:endParaRPr lang="en-US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724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9313"/>
          </a:xfrm>
        </p:spPr>
        <p:txBody>
          <a:bodyPr>
            <a:normAutofit fontScale="90000"/>
          </a:bodyPr>
          <a:lstStyle/>
          <a:p>
            <a:pPr algn="r"/>
            <a:r>
              <a:rPr lang="en-GB" sz="2800" b="1" u="sng" dirty="0" smtClean="0"/>
              <a:t>Lecture 14</a:t>
            </a:r>
            <a:br>
              <a:rPr lang="en-GB" sz="2800" b="1" u="sng" dirty="0" smtClean="0"/>
            </a:br>
            <a:r>
              <a:rPr lang="en-GB" sz="2800" b="1" u="sng" dirty="0" smtClean="0"/>
              <a:t>Political Science, Introductory Course: </a:t>
            </a:r>
            <a:r>
              <a:rPr lang="en-GB" sz="2800" b="1" u="sng" cap="all" dirty="0" smtClean="0">
                <a:latin typeface="Arial Rounded MT Bold" panose="020F0704030504030204" pitchFamily="34" charset="0"/>
              </a:rPr>
              <a:t>foreign policy 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8750"/>
            <a:ext cx="10515600" cy="47482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smtClean="0"/>
              <a:t>International </a:t>
            </a:r>
            <a:r>
              <a:rPr lang="en-GB" b="1" dirty="0"/>
              <a:t>r</a:t>
            </a:r>
            <a:r>
              <a:rPr lang="en-GB" b="1" dirty="0" smtClean="0"/>
              <a:t>elations (practice):</a:t>
            </a:r>
          </a:p>
          <a:p>
            <a:pPr marL="0" indent="0">
              <a:buNone/>
            </a:pPr>
            <a:r>
              <a:rPr lang="en-GB" dirty="0" smtClean="0"/>
              <a:t>Historically: a) war and trade, b) bilateral treaties or multilateral treaties with limited number of parties (alliances);</a:t>
            </a:r>
          </a:p>
          <a:p>
            <a:pPr marL="0" indent="0">
              <a:buNone/>
            </a:pPr>
            <a:r>
              <a:rPr lang="en-GB" dirty="0" smtClean="0"/>
              <a:t>Contemporary: a) transcendent war and trade (environment, culture, science, human rights, education,, transport </a:t>
            </a:r>
            <a:r>
              <a:rPr lang="en-GB" dirty="0" err="1" smtClean="0"/>
              <a:t>e.c</a:t>
            </a:r>
            <a:r>
              <a:rPr lang="en-GB" dirty="0" smtClean="0"/>
              <a:t>. t), b) multilateral treaties with considerable number of parties and proliferation of International Organizations (regimes), c) international courts and tribunals, d) international security (UN Charter, Chapter 7</a:t>
            </a:r>
            <a:r>
              <a:rPr lang="en-GB" dirty="0"/>
              <a:t> </a:t>
            </a:r>
            <a:r>
              <a:rPr lang="en-GB" dirty="0" smtClean="0"/>
              <a:t>and Article 51) has altered the practice and the law of war. </a:t>
            </a:r>
          </a:p>
          <a:p>
            <a:pPr marL="0" indent="0" algn="ctr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UNO (UNSECO, UNISEF, WHO </a:t>
            </a:r>
            <a:r>
              <a:rPr lang="en-GB" dirty="0" err="1" smtClean="0"/>
              <a:t>e.t.c</a:t>
            </a:r>
            <a:r>
              <a:rPr lang="en-GB" dirty="0" smtClean="0"/>
              <a:t>.), NATO, WTO, STO, ISO, OSCE, CSTO. 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4-Point Star 3"/>
          <p:cNvSpPr/>
          <p:nvPr/>
        </p:nvSpPr>
        <p:spPr>
          <a:xfrm>
            <a:off x="5915025" y="4957763"/>
            <a:ext cx="414338" cy="27146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422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9313"/>
          </a:xfrm>
        </p:spPr>
        <p:txBody>
          <a:bodyPr>
            <a:normAutofit fontScale="90000"/>
          </a:bodyPr>
          <a:lstStyle/>
          <a:p>
            <a:pPr algn="r"/>
            <a:r>
              <a:rPr lang="en-GB" sz="2800" b="1" u="sng" dirty="0" smtClean="0"/>
              <a:t>Lecture 14</a:t>
            </a:r>
            <a:br>
              <a:rPr lang="en-GB" sz="2800" b="1" u="sng" dirty="0" smtClean="0"/>
            </a:br>
            <a:r>
              <a:rPr lang="en-GB" sz="2800" b="1" u="sng" dirty="0" smtClean="0"/>
              <a:t>Political Science, Introductory Course: </a:t>
            </a:r>
            <a:r>
              <a:rPr lang="en-GB" sz="2800" b="1" u="sng" cap="all" dirty="0" smtClean="0">
                <a:latin typeface="Arial Rounded MT Bold" panose="020F0704030504030204" pitchFamily="34" charset="0"/>
              </a:rPr>
              <a:t>foreign policy 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0213"/>
            <a:ext cx="10515600" cy="3743325"/>
          </a:xfrm>
        </p:spPr>
        <p:txBody>
          <a:bodyPr/>
          <a:lstStyle/>
          <a:p>
            <a:pPr marL="0" indent="0" algn="ctr">
              <a:buNone/>
            </a:pPr>
            <a:r>
              <a:rPr lang="en-GB" b="1" cap="all" dirty="0" smtClean="0"/>
              <a:t>International relations theory</a:t>
            </a:r>
          </a:p>
          <a:p>
            <a:pPr marL="0" indent="0">
              <a:buNone/>
            </a:pPr>
            <a:r>
              <a:rPr lang="en-GB" b="1" dirty="0" smtClean="0"/>
              <a:t>Realist (conservative) </a:t>
            </a:r>
            <a:r>
              <a:rPr lang="en-GB" dirty="0" smtClean="0"/>
              <a:t>– anarchy, states are rational actors, collusion of actors, national interests are paramount, zero sum game.</a:t>
            </a:r>
          </a:p>
          <a:p>
            <a:pPr marL="0" indent="0">
              <a:buNone/>
            </a:pPr>
            <a:r>
              <a:rPr lang="en-GB" b="1" dirty="0" smtClean="0"/>
              <a:t>Idealist, institutionalist (liberal</a:t>
            </a:r>
            <a:r>
              <a:rPr lang="en-GB" dirty="0" smtClean="0"/>
              <a:t>) – system and order, states are </a:t>
            </a:r>
            <a:r>
              <a:rPr lang="en-GB" dirty="0" smtClean="0"/>
              <a:t>r</a:t>
            </a:r>
            <a:r>
              <a:rPr lang="en-GB" dirty="0" smtClean="0"/>
              <a:t>a</a:t>
            </a:r>
            <a:r>
              <a:rPr lang="en-GB" dirty="0" smtClean="0"/>
              <a:t>tional </a:t>
            </a:r>
            <a:r>
              <a:rPr lang="en-GB" dirty="0" smtClean="0"/>
              <a:t>actors, interdependence, cooperation is in national interests, states are not the only actors.</a:t>
            </a:r>
          </a:p>
          <a:p>
            <a:pPr marL="0" indent="0">
              <a:buNone/>
            </a:pPr>
            <a:r>
              <a:rPr lang="en-GB" b="1" dirty="0" smtClean="0"/>
              <a:t>Radical (socialist) </a:t>
            </a:r>
            <a:r>
              <a:rPr lang="en-GB" dirty="0" smtClean="0"/>
              <a:t>– system of hierarchy, states are not unitary rational actors, national interest is problematic, zero sum game.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11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9313"/>
          </a:xfrm>
        </p:spPr>
        <p:txBody>
          <a:bodyPr>
            <a:normAutofit fontScale="90000"/>
          </a:bodyPr>
          <a:lstStyle/>
          <a:p>
            <a:pPr algn="r"/>
            <a:r>
              <a:rPr lang="en-GB" sz="2800" b="1" u="sng" dirty="0" smtClean="0"/>
              <a:t>Lecture 14</a:t>
            </a:r>
            <a:br>
              <a:rPr lang="en-GB" sz="2800" b="1" u="sng" dirty="0" smtClean="0"/>
            </a:br>
            <a:r>
              <a:rPr lang="en-GB" sz="2800" b="1" u="sng" dirty="0" smtClean="0"/>
              <a:t>Political Science, Introductory Course: </a:t>
            </a:r>
            <a:r>
              <a:rPr lang="en-GB" sz="2800" b="1" u="sng" cap="all" dirty="0" smtClean="0">
                <a:latin typeface="Arial Rounded MT Bold" panose="020F0704030504030204" pitchFamily="34" charset="0"/>
              </a:rPr>
              <a:t>foreign policy 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4438"/>
            <a:ext cx="10515600" cy="53149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 smtClean="0"/>
              <a:t>March 9, 2020</a:t>
            </a:r>
          </a:p>
          <a:p>
            <a:pPr marL="0" indent="0">
              <a:buNone/>
            </a:pPr>
            <a:r>
              <a:rPr lang="en-GB" dirty="0" smtClean="0"/>
              <a:t>T</a:t>
            </a:r>
            <a:r>
              <a:rPr lang="en-US" dirty="0" smtClean="0"/>
              <a:t>he Concept of Foreign Policy of the Republic of Kazakhstan for 2020 – 2030: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PRINCIPLES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1) the continuity of the foreign policy course;</a:t>
            </a:r>
          </a:p>
          <a:p>
            <a:pPr marL="0" indent="0">
              <a:buNone/>
            </a:pPr>
            <a:r>
              <a:rPr lang="en-US" dirty="0" smtClean="0"/>
              <a:t>2) a stable, fair and democratic world order; equal political, economic and humanitarian global order; effective protection of the rights, freedoms and legitimate interests of Kazakhstan citizens;</a:t>
            </a:r>
          </a:p>
          <a:p>
            <a:pPr marL="0" indent="0">
              <a:buNone/>
            </a:pPr>
            <a:r>
              <a:rPr lang="en-US" dirty="0" smtClean="0"/>
              <a:t>3) multi-vector, pragmatism and pro-active;</a:t>
            </a:r>
          </a:p>
          <a:p>
            <a:pPr marL="0" indent="0">
              <a:buNone/>
            </a:pPr>
            <a:r>
              <a:rPr lang="en-US" dirty="0" smtClean="0"/>
              <a:t>4) multilateralism;</a:t>
            </a:r>
          </a:p>
          <a:p>
            <a:pPr marL="0" indent="0">
              <a:buNone/>
            </a:pPr>
            <a:r>
              <a:rPr lang="en-US" dirty="0" smtClean="0"/>
              <a:t>5) interdependence between security and development.</a:t>
            </a:r>
          </a:p>
        </p:txBody>
      </p:sp>
    </p:spTree>
    <p:extLst>
      <p:ext uri="{BB962C8B-B14F-4D97-AF65-F5344CB8AC3E}">
        <p14:creationId xmlns:p14="http://schemas.microsoft.com/office/powerpoint/2010/main" val="2999713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9313"/>
          </a:xfrm>
        </p:spPr>
        <p:txBody>
          <a:bodyPr>
            <a:normAutofit fontScale="90000"/>
          </a:bodyPr>
          <a:lstStyle/>
          <a:p>
            <a:pPr algn="r"/>
            <a:r>
              <a:rPr lang="en-GB" sz="2800" b="1" u="sng" dirty="0" smtClean="0"/>
              <a:t>Lecture 14</a:t>
            </a:r>
            <a:br>
              <a:rPr lang="en-GB" sz="2800" b="1" u="sng" dirty="0" smtClean="0"/>
            </a:br>
            <a:r>
              <a:rPr lang="en-GB" sz="2800" b="1" u="sng" dirty="0" smtClean="0"/>
              <a:t>Political Science, Introductory Course: </a:t>
            </a:r>
            <a:r>
              <a:rPr lang="en-GB" sz="2800" b="1" u="sng" cap="all" dirty="0" smtClean="0">
                <a:latin typeface="Arial Rounded MT Bold" panose="020F0704030504030204" pitchFamily="34" charset="0"/>
              </a:rPr>
              <a:t>foreign policy 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0213"/>
            <a:ext cx="10515600" cy="4476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FOREIGN POLICY/FOREIGN AFFAIRS: self-interest strategies and actions of a state to protect and promote its </a:t>
            </a:r>
            <a:r>
              <a:rPr lang="en-US" sz="3200" b="1" dirty="0" smtClean="0"/>
              <a:t>national interests</a:t>
            </a:r>
            <a:r>
              <a:rPr lang="en-US" sz="3200" dirty="0" smtClean="0"/>
              <a:t> internationally. 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Usually it is the job of the head of government (president, prime minister) and the foreign minister/minister of foreign affairs/foreign secretary/state secretary. In some countries, the legislature also has considerable effects on foreign policy.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97566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9313"/>
          </a:xfrm>
        </p:spPr>
        <p:txBody>
          <a:bodyPr>
            <a:normAutofit fontScale="90000"/>
          </a:bodyPr>
          <a:lstStyle/>
          <a:p>
            <a:pPr algn="r"/>
            <a:r>
              <a:rPr lang="en-GB" sz="2800" b="1" u="sng" dirty="0" smtClean="0"/>
              <a:t>Lecture 14</a:t>
            </a:r>
            <a:br>
              <a:rPr lang="en-GB" sz="2800" b="1" u="sng" dirty="0" smtClean="0"/>
            </a:br>
            <a:r>
              <a:rPr lang="en-GB" sz="2800" b="1" u="sng" dirty="0" smtClean="0"/>
              <a:t>Political Science, Introductory Course: </a:t>
            </a:r>
            <a:r>
              <a:rPr lang="en-GB" sz="2800" b="1" u="sng" cap="all" dirty="0" smtClean="0">
                <a:latin typeface="Arial Rounded MT Bold" panose="020F0704030504030204" pitchFamily="34" charset="0"/>
              </a:rPr>
              <a:t>foreign policy 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4438"/>
            <a:ext cx="10515600" cy="53149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i="1" dirty="0" smtClean="0"/>
              <a:t>March 9, 2020</a:t>
            </a:r>
          </a:p>
          <a:p>
            <a:pPr marL="0" indent="0">
              <a:buNone/>
            </a:pPr>
            <a:r>
              <a:rPr lang="en-GB" dirty="0" smtClean="0"/>
              <a:t>T</a:t>
            </a:r>
            <a:r>
              <a:rPr lang="en-US" dirty="0" smtClean="0"/>
              <a:t>he Concept of Foreign Policy of the Republic of Kazakhstan for 2020 – 2030: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Chapter 4. Goals and Objectives of Foreign </a:t>
            </a:r>
            <a:r>
              <a:rPr lang="en-US" b="1" dirty="0"/>
              <a:t>P</a:t>
            </a:r>
            <a:r>
              <a:rPr lang="en-US" b="1" dirty="0" smtClean="0"/>
              <a:t>olicy of Kazakhstan</a:t>
            </a:r>
          </a:p>
          <a:p>
            <a:pPr marL="0" indent="0">
              <a:buNone/>
            </a:pPr>
            <a:r>
              <a:rPr lang="en-US" dirty="0" smtClean="0"/>
              <a:t>1) independence, sovereignty and territorial integrity;</a:t>
            </a:r>
          </a:p>
          <a:p>
            <a:pPr marL="0" indent="0">
              <a:buNone/>
            </a:pPr>
            <a:r>
              <a:rPr lang="en-US" dirty="0" smtClean="0"/>
              <a:t>2) promotion of long-term interests of Kazakhstan in Central Asia;</a:t>
            </a:r>
          </a:p>
          <a:p>
            <a:pPr marL="0" indent="0">
              <a:buNone/>
            </a:pPr>
            <a:r>
              <a:rPr lang="en-US" dirty="0" smtClean="0"/>
              <a:t>3) Kazakhstan as an active and responsible participant in the international community;</a:t>
            </a:r>
          </a:p>
          <a:p>
            <a:pPr marL="0" indent="0">
              <a:buNone/>
            </a:pPr>
            <a:r>
              <a:rPr lang="en-US" dirty="0" smtClean="0"/>
              <a:t>4) friendly, predictable and mutually beneficial relations with foreign states in both bilateral and multilateral formats;</a:t>
            </a:r>
          </a:p>
          <a:p>
            <a:pPr marL="0" indent="0">
              <a:buNone/>
            </a:pPr>
            <a:r>
              <a:rPr lang="en-US" dirty="0" smtClean="0"/>
              <a:t>5) increase the economic competitiveness of Kazakhstan;</a:t>
            </a:r>
          </a:p>
          <a:p>
            <a:pPr marL="0" indent="0">
              <a:buNone/>
            </a:pPr>
            <a:r>
              <a:rPr lang="en-US" dirty="0" smtClean="0"/>
              <a:t>6) preservation of unity and inter-ethnic peace in Kazakhstan;</a:t>
            </a:r>
          </a:p>
          <a:p>
            <a:pPr marL="0" indent="0">
              <a:buNone/>
            </a:pPr>
            <a:r>
              <a:rPr lang="en-US" dirty="0" smtClean="0"/>
              <a:t>7) promotion of interests of citizens of Kazakhstan and its busyness.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081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pPr algn="r"/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4413"/>
            <a:ext cx="10515600" cy="5162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6000" dirty="0" smtClean="0"/>
              <a:t>National Interests a</a:t>
            </a:r>
            <a:r>
              <a:rPr lang="en-US" sz="6000" dirty="0" smtClean="0"/>
              <a:t>re objectively significant goals and objectives of the nation state as a whole. National interests are a variety of political interests.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157720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/>
          <a:lstStyle/>
          <a:p>
            <a:pPr marL="0" indent="0">
              <a:buNone/>
            </a:pPr>
            <a:r>
              <a:rPr lang="en-GB" sz="4400" b="1" dirty="0" smtClean="0"/>
              <a:t>National Interests VS National Preferences </a:t>
            </a:r>
          </a:p>
          <a:p>
            <a:pPr marL="0" indent="0">
              <a:buNone/>
            </a:pPr>
            <a:r>
              <a:rPr lang="en-GB" sz="4400" b="1" dirty="0" smtClean="0"/>
              <a:t>“national interests” is the term used within the “realist” school of International Relations.</a:t>
            </a:r>
          </a:p>
          <a:p>
            <a:pPr marL="0" indent="0">
              <a:buNone/>
            </a:pPr>
            <a:r>
              <a:rPr lang="en-GB" sz="4400" b="1" dirty="0" smtClean="0"/>
              <a:t>“national preferences” is the term used in the “liberal” school of International R</a:t>
            </a:r>
            <a:r>
              <a:rPr lang="en-GB" sz="4400" b="1" dirty="0"/>
              <a:t>e</a:t>
            </a:r>
            <a:r>
              <a:rPr lang="en-GB" sz="4400" b="1" dirty="0" smtClean="0"/>
              <a:t>lations”.</a:t>
            </a:r>
          </a:p>
          <a:p>
            <a:pPr marL="0" indent="0">
              <a:buNone/>
            </a:pPr>
            <a:r>
              <a:rPr lang="en-GB" sz="4400" b="1" dirty="0" smtClean="0"/>
              <a:t>“state interests” is the term used in the “neo-</a:t>
            </a:r>
            <a:r>
              <a:rPr lang="en-GB" sz="4400" b="1" dirty="0" err="1" smtClean="0"/>
              <a:t>marksist</a:t>
            </a:r>
            <a:r>
              <a:rPr lang="en-GB" sz="4400" b="1" dirty="0" smtClean="0"/>
              <a:t>” school of International Relations. 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741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9313"/>
          </a:xfrm>
        </p:spPr>
        <p:txBody>
          <a:bodyPr>
            <a:normAutofit fontScale="90000"/>
          </a:bodyPr>
          <a:lstStyle/>
          <a:p>
            <a:pPr algn="r"/>
            <a:r>
              <a:rPr lang="en-GB" sz="2800" b="1" u="sng" dirty="0" smtClean="0"/>
              <a:t>Lecture 14</a:t>
            </a:r>
            <a:br>
              <a:rPr lang="en-GB" sz="2800" b="1" u="sng" dirty="0" smtClean="0"/>
            </a:br>
            <a:r>
              <a:rPr lang="en-GB" sz="2800" b="1" u="sng" dirty="0" smtClean="0"/>
              <a:t>Political Science, Introductory Course: </a:t>
            </a:r>
            <a:r>
              <a:rPr lang="en-GB" sz="2800" b="1" u="sng" cap="all" dirty="0" smtClean="0">
                <a:latin typeface="Arial Rounded MT Bold" panose="020F0704030504030204" pitchFamily="34" charset="0"/>
              </a:rPr>
              <a:t>foreign policy 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0213"/>
            <a:ext cx="10515600" cy="447675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910284"/>
              </p:ext>
            </p:extLst>
          </p:nvPr>
        </p:nvGraphicFramePr>
        <p:xfrm>
          <a:off x="838199" y="1700213"/>
          <a:ext cx="10515601" cy="4765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5151">
                  <a:extLst>
                    <a:ext uri="{9D8B030D-6E8A-4147-A177-3AD203B41FA5}">
                      <a16:colId xmlns:a16="http://schemas.microsoft.com/office/drawing/2014/main" val="3656217297"/>
                    </a:ext>
                  </a:extLst>
                </a:gridCol>
                <a:gridCol w="3443288">
                  <a:extLst>
                    <a:ext uri="{9D8B030D-6E8A-4147-A177-3AD203B41FA5}">
                      <a16:colId xmlns:a16="http://schemas.microsoft.com/office/drawing/2014/main" val="3069432897"/>
                    </a:ext>
                  </a:extLst>
                </a:gridCol>
                <a:gridCol w="3967162">
                  <a:extLst>
                    <a:ext uri="{9D8B030D-6E8A-4147-A177-3AD203B41FA5}">
                      <a16:colId xmlns:a16="http://schemas.microsoft.com/office/drawing/2014/main" val="2785678157"/>
                    </a:ext>
                  </a:extLst>
                </a:gridCol>
              </a:tblGrid>
              <a:tr h="635962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 smtClean="0"/>
                        <a:t>Foreign Policy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658534"/>
                  </a:ext>
                </a:extLst>
              </a:tr>
              <a:tr h="4064625">
                <a:tc>
                  <a:txBody>
                    <a:bodyPr/>
                    <a:lstStyle/>
                    <a:p>
                      <a:r>
                        <a:rPr lang="en-GB" sz="3200" b="1" cap="all" baseline="0" dirty="0" smtClean="0"/>
                        <a:t>Political</a:t>
                      </a:r>
                      <a:r>
                        <a:rPr lang="en-GB" sz="3200" dirty="0" smtClean="0"/>
                        <a:t> </a:t>
                      </a:r>
                    </a:p>
                    <a:p>
                      <a:r>
                        <a:rPr lang="en-GB" sz="3200" dirty="0" smtClean="0"/>
                        <a:t>Decision-making: </a:t>
                      </a:r>
                      <a:endParaRPr lang="en-US" sz="3200" dirty="0" smtClean="0"/>
                    </a:p>
                    <a:p>
                      <a:r>
                        <a:rPr lang="en-GB" sz="3200" dirty="0" smtClean="0"/>
                        <a:t>- government,</a:t>
                      </a:r>
                    </a:p>
                    <a:p>
                      <a:r>
                        <a:rPr lang="en-GB" sz="3200" dirty="0" smtClean="0"/>
                        <a:t>-</a:t>
                      </a:r>
                      <a:r>
                        <a:rPr lang="en-GB" sz="3200" baseline="0" dirty="0" smtClean="0"/>
                        <a:t> p</a:t>
                      </a:r>
                      <a:r>
                        <a:rPr lang="en-GB" sz="3200" dirty="0" smtClean="0"/>
                        <a:t>arliament.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b="1" kern="1200" cap="all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Technocratic (apolitical)</a:t>
                      </a:r>
                    </a:p>
                    <a:p>
                      <a:r>
                        <a:rPr lang="en-GB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Execution (domestically): </a:t>
                      </a:r>
                    </a:p>
                    <a:p>
                      <a:r>
                        <a:rPr lang="en-GB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Ministry of Foreign Affairs (or equivalent).</a:t>
                      </a:r>
                      <a:endParaRPr lang="en-US" sz="3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b="1" kern="1200" cap="all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Technocratic (apolitical)</a:t>
                      </a:r>
                    </a:p>
                    <a:p>
                      <a:r>
                        <a:rPr lang="en-GB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Execution (internationally): 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Diplomatic Missions;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GB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Delegation</a:t>
                      </a:r>
                      <a:r>
                        <a:rPr lang="en-GB" sz="3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/representatives in IGOs.</a:t>
                      </a:r>
                      <a:endParaRPr lang="en-US" sz="3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398217"/>
                  </a:ext>
                </a:extLst>
              </a:tr>
            </a:tbl>
          </a:graphicData>
        </a:graphic>
      </p:graphicFrame>
      <p:sp>
        <p:nvSpPr>
          <p:cNvPr id="6" name="Rectangular Callout 5"/>
          <p:cNvSpPr/>
          <p:nvPr/>
        </p:nvSpPr>
        <p:spPr>
          <a:xfrm>
            <a:off x="228600" y="571499"/>
            <a:ext cx="3357563" cy="1000126"/>
          </a:xfrm>
          <a:prstGeom prst="wedgeRectCallout">
            <a:avLst>
              <a:gd name="adj1" fmla="val 24129"/>
              <a:gd name="adj2" fmla="val 1648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What is national interest?</a:t>
            </a:r>
            <a:endParaRPr lang="en-US" sz="3200" dirty="0"/>
          </a:p>
        </p:txBody>
      </p:sp>
      <p:sp>
        <p:nvSpPr>
          <p:cNvPr id="7" name="Rectangular Callout 6"/>
          <p:cNvSpPr/>
          <p:nvPr/>
        </p:nvSpPr>
        <p:spPr>
          <a:xfrm>
            <a:off x="838198" y="6043613"/>
            <a:ext cx="3690939" cy="612648"/>
          </a:xfrm>
          <a:prstGeom prst="wedgeRectCallout">
            <a:avLst>
              <a:gd name="adj1" fmla="val 120457"/>
              <a:gd name="adj2" fmla="val -797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Vienna Convention on Diplomatic Relations 1961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842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pPr algn="r"/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4413"/>
            <a:ext cx="10515600" cy="5162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 smtClean="0"/>
              <a:t>DIPLOMACY</a:t>
            </a:r>
            <a:endParaRPr lang="en-US" sz="3600" dirty="0"/>
          </a:p>
          <a:p>
            <a:pPr>
              <a:buFontTx/>
              <a:buChar char="-"/>
            </a:pPr>
            <a:r>
              <a:rPr lang="en-US" sz="3600" dirty="0" smtClean="0"/>
              <a:t>practice of conducting relations between representatives of states;</a:t>
            </a:r>
          </a:p>
          <a:p>
            <a:pPr>
              <a:buFontTx/>
              <a:buChar char="-"/>
            </a:pPr>
            <a:r>
              <a:rPr lang="en-US" sz="3600" dirty="0"/>
              <a:t>t</a:t>
            </a:r>
            <a:r>
              <a:rPr lang="en-US" sz="3600" dirty="0" smtClean="0"/>
              <a:t>o influence the decisions and conduct of foreign governments and officials;</a:t>
            </a:r>
          </a:p>
          <a:p>
            <a:pPr>
              <a:buFontTx/>
              <a:buChar char="-"/>
            </a:pPr>
            <a:r>
              <a:rPr lang="en-US" sz="3600" dirty="0" smtClean="0"/>
              <a:t>through dialogue, negotiation, and other nonviolent means;</a:t>
            </a:r>
          </a:p>
          <a:p>
            <a:pPr>
              <a:buFontTx/>
              <a:buChar char="-"/>
            </a:pPr>
            <a:r>
              <a:rPr lang="en-US" sz="3600" dirty="0" smtClean="0"/>
              <a:t>usually carried by professional diplomats.</a:t>
            </a:r>
          </a:p>
        </p:txBody>
      </p:sp>
    </p:spTree>
    <p:extLst>
      <p:ext uri="{BB962C8B-B14F-4D97-AF65-F5344CB8AC3E}">
        <p14:creationId xmlns:p14="http://schemas.microsoft.com/office/powerpoint/2010/main" val="2178116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pPr algn="r"/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4413"/>
            <a:ext cx="10515600" cy="51625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cap="all" dirty="0" smtClean="0"/>
              <a:t>diplomatic relations</a:t>
            </a:r>
            <a:r>
              <a:rPr lang="en-GB" cap="all" dirty="0"/>
              <a:t> </a:t>
            </a:r>
            <a:r>
              <a:rPr lang="en-GB" cap="all" dirty="0" smtClean="0"/>
              <a:t>- </a:t>
            </a:r>
            <a:r>
              <a:rPr lang="en-US" cap="all" dirty="0" smtClean="0"/>
              <a:t>diplomatic intercourse between nations; including the mutual presence of a diplomatic mission in each nation</a:t>
            </a:r>
            <a:endParaRPr lang="en-GB" cap="all" dirty="0" smtClean="0"/>
          </a:p>
          <a:p>
            <a:pPr>
              <a:buFontTx/>
              <a:buChar char="-"/>
            </a:pPr>
            <a:r>
              <a:rPr lang="en-US" dirty="0" smtClean="0"/>
              <a:t>between sovereign states, </a:t>
            </a:r>
            <a:endParaRPr lang="ru-RU" dirty="0" smtClean="0"/>
          </a:p>
          <a:p>
            <a:pPr>
              <a:buFontTx/>
              <a:buChar char="-"/>
            </a:pPr>
            <a:r>
              <a:rPr lang="en-US" dirty="0" smtClean="0"/>
              <a:t>between states and other subjects of public international law</a:t>
            </a:r>
            <a:r>
              <a:rPr lang="ru-RU" dirty="0"/>
              <a:t>,</a:t>
            </a:r>
            <a:endParaRPr lang="ru-RU" dirty="0" smtClean="0"/>
          </a:p>
          <a:p>
            <a:pPr>
              <a:buFontTx/>
              <a:buChar char="-"/>
            </a:pPr>
            <a:r>
              <a:rPr lang="en-US" dirty="0" smtClean="0"/>
              <a:t>in accordance with the norms of international law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en-US" i="1" dirty="0" smtClean="0"/>
              <a:t>Vienna Convention on Diplomatic Relations </a:t>
            </a:r>
            <a:r>
              <a:rPr lang="en-US" dirty="0" smtClean="0"/>
              <a:t>(1961): the establishment of diplomatic relations is </a:t>
            </a:r>
            <a:r>
              <a:rPr lang="en-US" b="1" dirty="0" smtClean="0"/>
              <a:t>by mutual consent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/>
              <a:t>E</a:t>
            </a:r>
            <a:r>
              <a:rPr lang="en-US" b="1" dirty="0" smtClean="0"/>
              <a:t>stablishment of </a:t>
            </a:r>
            <a:r>
              <a:rPr lang="en-US" b="1" dirty="0" err="1"/>
              <a:t>drecognition</a:t>
            </a:r>
            <a:r>
              <a:rPr lang="en-US" b="1" dirty="0"/>
              <a:t> of the state and its government </a:t>
            </a:r>
            <a:r>
              <a:rPr lang="en-US" b="1" dirty="0" err="1"/>
              <a:t>iplomatic</a:t>
            </a:r>
            <a:r>
              <a:rPr lang="en-US" b="1" dirty="0"/>
              <a:t> </a:t>
            </a:r>
            <a:r>
              <a:rPr lang="en-US" b="1" dirty="0" smtClean="0"/>
              <a:t>relations </a:t>
            </a:r>
            <a:r>
              <a:rPr lang="en-US" dirty="0" smtClean="0"/>
              <a:t>is usually preceded by </a:t>
            </a:r>
            <a:r>
              <a:rPr lang="en-US" b="1" dirty="0" smtClean="0"/>
              <a:t>the </a:t>
            </a:r>
            <a:r>
              <a:rPr lang="en-US" dirty="0" smtClean="0"/>
              <a:t>by another state, the very fact of their establishment always speaks of the existence of such recognition.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8760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he Vienna Convention on Diplomatic Relations (1961):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multilateral international treaty that defines a framework for diplomatic relations between independent states;</a:t>
            </a:r>
          </a:p>
          <a:p>
            <a:r>
              <a:rPr lang="en-GB" dirty="0"/>
              <a:t>c</a:t>
            </a:r>
            <a:r>
              <a:rPr lang="en-GB" dirty="0" smtClean="0"/>
              <a:t>odified customary international law on diplomatic relations that had been developing throughout the history;</a:t>
            </a:r>
            <a:endParaRPr lang="en-US" dirty="0" smtClean="0"/>
          </a:p>
          <a:p>
            <a:r>
              <a:rPr lang="en-US" dirty="0" smtClean="0"/>
              <a:t>specifies the privileges of a diplomatic mission and diplomats </a:t>
            </a:r>
          </a:p>
          <a:p>
            <a:r>
              <a:rPr lang="en-US" dirty="0" smtClean="0"/>
              <a:t>forms the legal basis for diplomatic immunity.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US" dirty="0" smtClean="0"/>
              <a:t>Two Optional Protocols.</a:t>
            </a:r>
          </a:p>
          <a:p>
            <a:r>
              <a:rPr lang="en-US" i="1" dirty="0" smtClean="0"/>
              <a:t>Concerning acquisition of nationality</a:t>
            </a:r>
            <a:r>
              <a:rPr lang="en-US" dirty="0" smtClean="0"/>
              <a:t>. The head of the mission, the staff of the mission, and their families, shall not acquire the nationality of the receiving country.</a:t>
            </a:r>
          </a:p>
          <a:p>
            <a:r>
              <a:rPr lang="en-US" i="1" dirty="0" smtClean="0"/>
              <a:t>Concerning compulsory settlement of disputes</a:t>
            </a:r>
            <a:r>
              <a:rPr lang="en-US" dirty="0" smtClean="0"/>
              <a:t>. Disputes arising from the interpretation of this treaty may be brought before the International Court of Justice.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986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/>
          </a:bodyPr>
          <a:lstStyle/>
          <a:p>
            <a:pPr algn="r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857250"/>
            <a:ext cx="11187113" cy="570071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The Vienna Convention on Diplomatic Relations contains 53 articles:</a:t>
            </a:r>
          </a:p>
          <a:p>
            <a:pPr marL="0" indent="0">
              <a:buNone/>
            </a:pPr>
            <a:r>
              <a:rPr lang="en-US" dirty="0" smtClean="0"/>
              <a:t>Article 9. The host nation at any time and for any reason can declare a particular member of the diplomatic staff to be </a:t>
            </a:r>
            <a:r>
              <a:rPr lang="en-US" b="1" dirty="0" smtClean="0"/>
              <a:t>persona non grata</a:t>
            </a:r>
            <a:r>
              <a:rPr lang="en-US" dirty="0" smtClean="0"/>
              <a:t>. The sending state must </a:t>
            </a:r>
            <a:r>
              <a:rPr lang="en-US" b="1" dirty="0" smtClean="0"/>
              <a:t>recall</a:t>
            </a:r>
            <a:r>
              <a:rPr lang="en-US" dirty="0" smtClean="0"/>
              <a:t> this person within a reasonable period of time, or otherwise this person may lose their diplomatic immunity.</a:t>
            </a:r>
          </a:p>
          <a:p>
            <a:pPr marL="0" indent="0">
              <a:buNone/>
            </a:pPr>
            <a:r>
              <a:rPr lang="en-US" dirty="0" smtClean="0"/>
              <a:t>Article 22. The premises of a diplomatic mission, such as an embassy, are </a:t>
            </a:r>
            <a:r>
              <a:rPr lang="en-US" b="1" dirty="0" smtClean="0"/>
              <a:t>inviolable </a:t>
            </a:r>
            <a:r>
              <a:rPr lang="en-US" dirty="0" smtClean="0"/>
              <a:t>and </a:t>
            </a:r>
            <a:r>
              <a:rPr lang="en-US" b="1" dirty="0" smtClean="0"/>
              <a:t>must not be entered by the host country except by permission of the head of the mission</a:t>
            </a:r>
            <a:r>
              <a:rPr lang="en-US" dirty="0" smtClean="0"/>
              <a:t>. Furthermore, the </a:t>
            </a:r>
            <a:r>
              <a:rPr lang="en-US" b="1" dirty="0" smtClean="0"/>
              <a:t>host country must protect </a:t>
            </a:r>
            <a:r>
              <a:rPr lang="en-US" dirty="0" smtClean="0"/>
              <a:t>the mission from intrusion or damage. The host country must </a:t>
            </a:r>
            <a:r>
              <a:rPr lang="en-US" b="1" dirty="0" smtClean="0"/>
              <a:t>never search </a:t>
            </a:r>
            <a:r>
              <a:rPr lang="en-US" dirty="0" smtClean="0"/>
              <a:t>the premises, </a:t>
            </a:r>
            <a:r>
              <a:rPr lang="en-US" b="1" dirty="0" smtClean="0"/>
              <a:t>nor seize its documents or property.</a:t>
            </a:r>
            <a:r>
              <a:rPr lang="en-US" dirty="0" smtClean="0"/>
              <a:t> Article 30 extends this provision to the private residence of the diplomats.</a:t>
            </a:r>
          </a:p>
          <a:p>
            <a:pPr marL="0" indent="0">
              <a:buNone/>
            </a:pPr>
            <a:r>
              <a:rPr lang="en-US" dirty="0" smtClean="0"/>
              <a:t>Article 24 establishes that the </a:t>
            </a:r>
            <a:r>
              <a:rPr lang="en-US" b="1" dirty="0" smtClean="0"/>
              <a:t>archives and documents of a diplomatic mission are inviolable</a:t>
            </a:r>
            <a:r>
              <a:rPr lang="en-US" dirty="0" smtClean="0"/>
              <a:t>. The receiving country shall not seize or open such documents.</a:t>
            </a:r>
          </a:p>
          <a:p>
            <a:pPr marL="0" indent="0">
              <a:buNone/>
            </a:pPr>
            <a:r>
              <a:rPr lang="en-US" dirty="0" smtClean="0"/>
              <a:t>Article 27. The host country must permit and protect free communication between the diplomats of the mission and their home country. A </a:t>
            </a:r>
            <a:r>
              <a:rPr lang="en-US" b="1" dirty="0" smtClean="0"/>
              <a:t>diplomatic bag must never be opened</a:t>
            </a:r>
            <a:r>
              <a:rPr lang="en-US" dirty="0" smtClean="0"/>
              <a:t>, even on suspicion of abuse. A </a:t>
            </a:r>
            <a:r>
              <a:rPr lang="en-US" b="1" dirty="0" smtClean="0"/>
              <a:t>diplomatic courier must never be arrested or detained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Article 29. </a:t>
            </a:r>
            <a:r>
              <a:rPr lang="en-US" b="1" dirty="0" smtClean="0"/>
              <a:t>Diplomats must not be liable to any form of arrest or detention. They are immune from civil or criminal prosecutio</a:t>
            </a:r>
            <a:r>
              <a:rPr lang="en-US" dirty="0" smtClean="0"/>
              <a:t>n, though the sending country may waive this right under Article 32.</a:t>
            </a:r>
          </a:p>
          <a:p>
            <a:pPr marL="0" indent="0">
              <a:buNone/>
            </a:pPr>
            <a:r>
              <a:rPr lang="en-US" dirty="0" smtClean="0"/>
              <a:t>Article 31.1c Actions </a:t>
            </a:r>
            <a:r>
              <a:rPr lang="en-US" b="1" dirty="0" smtClean="0"/>
              <a:t>not covered by diplomatic immunity</a:t>
            </a:r>
            <a:r>
              <a:rPr lang="en-US" dirty="0" smtClean="0"/>
              <a:t>: professional activity outside diplomat's official functions.</a:t>
            </a:r>
          </a:p>
          <a:p>
            <a:pPr marL="0" indent="0">
              <a:buNone/>
            </a:pPr>
            <a:r>
              <a:rPr lang="en-US" dirty="0" smtClean="0"/>
              <a:t>Articles 34 and 36 Tax exemption and custom duties of diplomatic agents.</a:t>
            </a:r>
          </a:p>
          <a:p>
            <a:pPr marL="0" indent="0">
              <a:buNone/>
            </a:pPr>
            <a:r>
              <a:rPr lang="en-US" dirty="0" smtClean="0"/>
              <a:t>Article 37. The </a:t>
            </a:r>
            <a:r>
              <a:rPr lang="en-US" b="1" dirty="0" smtClean="0"/>
              <a:t>family members of diplomats </a:t>
            </a:r>
            <a:r>
              <a:rPr lang="en-US" dirty="0" smtClean="0"/>
              <a:t>that are living in the host country enjoy most of the same protections as the diplomats themselves.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503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1706</Words>
  <Application>Microsoft Office PowerPoint</Application>
  <PresentationFormat>Widescreen</PresentationFormat>
  <Paragraphs>140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 Rounded MT Bold</vt:lpstr>
      <vt:lpstr>Calibri</vt:lpstr>
      <vt:lpstr>Calibri Light</vt:lpstr>
      <vt:lpstr>Comic Sans MS</vt:lpstr>
      <vt:lpstr>Office Theme</vt:lpstr>
      <vt:lpstr>Political Science  Introductory Course foreign policy </vt:lpstr>
      <vt:lpstr>Lecture 14 Political Science, Introductory Course: foreign policy </vt:lpstr>
      <vt:lpstr>PowerPoint Presentation</vt:lpstr>
      <vt:lpstr>PowerPoint Presentation</vt:lpstr>
      <vt:lpstr>Lecture 14 Political Science, Introductory Course: foreign policy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Lecture 14 Political Science, Introductory Course: foreign policy </vt:lpstr>
      <vt:lpstr>Lecture 14 Political Science, Introductory Course: foreign policy </vt:lpstr>
      <vt:lpstr>an </vt:lpstr>
      <vt:lpstr>Lecture 14 Political Science, Introductory Course: foreign policy </vt:lpstr>
      <vt:lpstr>Lecture 14 Political Science, Introductory Course: foreign policy </vt:lpstr>
      <vt:lpstr>Lecture 14 Political Science, Introductory Course: foreign policy </vt:lpstr>
      <vt:lpstr>Lecture 14 Political Science, Introductory Course: foreign policy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Science  Introductory Course foreign policy</dc:title>
  <dc:creator>Marem Buzurtanova</dc:creator>
  <cp:lastModifiedBy>Marem Buzurtanova</cp:lastModifiedBy>
  <cp:revision>14</cp:revision>
  <dcterms:created xsi:type="dcterms:W3CDTF">2020-06-02T02:04:19Z</dcterms:created>
  <dcterms:modified xsi:type="dcterms:W3CDTF">2020-12-14T04:52:37Z</dcterms:modified>
</cp:coreProperties>
</file>